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60" r:id="rId3"/>
    <p:sldId id="273" r:id="rId4"/>
    <p:sldId id="261" r:id="rId5"/>
    <p:sldId id="262" r:id="rId6"/>
    <p:sldId id="263" r:id="rId7"/>
    <p:sldId id="276" r:id="rId8"/>
    <p:sldId id="264" r:id="rId9"/>
    <p:sldId id="265" r:id="rId10"/>
    <p:sldId id="281" r:id="rId11"/>
    <p:sldId id="277" r:id="rId12"/>
    <p:sldId id="270" r:id="rId13"/>
    <p:sldId id="266" r:id="rId14"/>
    <p:sldId id="267" r:id="rId15"/>
    <p:sldId id="271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18" autoAdjust="0"/>
  </p:normalViewPr>
  <p:slideViewPr>
    <p:cSldViewPr>
      <p:cViewPr varScale="1">
        <p:scale>
          <a:sx n="68" d="100"/>
          <a:sy n="68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BCDB1-6FD5-4081-98F8-A3364959AFE9}" type="datetimeFigureOut">
              <a:rPr lang="zh-CN" altLang="en-US" smtClean="0"/>
              <a:pPr/>
              <a:t>2017-5-6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62102-4342-41AF-9BA2-79F9A4B9FC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b="1" dirty="0" smtClean="0"/>
              <a:t>15</a:t>
            </a:r>
            <a:r>
              <a:rPr lang="zh-CN" altLang="en-US" b="1" dirty="0" smtClean="0"/>
              <a:t>分钟准备、</a:t>
            </a:r>
            <a:r>
              <a:rPr lang="en-US" altLang="zh-CN" b="1" dirty="0" smtClean="0"/>
              <a:t>15</a:t>
            </a:r>
            <a:r>
              <a:rPr lang="zh-CN" altLang="en-US" b="1" dirty="0" smtClean="0"/>
              <a:t>分钟左右讲座、</a:t>
            </a:r>
            <a:r>
              <a:rPr lang="en-US" altLang="zh-CN" b="1" dirty="0" smtClean="0"/>
              <a:t>15</a:t>
            </a:r>
            <a:r>
              <a:rPr lang="zh-CN" altLang="en-US" b="1" dirty="0" smtClean="0"/>
              <a:t>分钟清洁</a:t>
            </a:r>
            <a:endParaRPr lang="en-US" altLang="zh-CN" b="1" dirty="0" smtClean="0"/>
          </a:p>
          <a:p>
            <a:pPr eaLnBrk="1" hangingPunct="1">
              <a:spcBef>
                <a:spcPct val="0"/>
              </a:spcBef>
            </a:pPr>
            <a:r>
              <a:rPr lang="zh-CN" altLang="en-US" b="1" dirty="0" smtClean="0"/>
              <a:t>提前研磨好咖啡粉？</a:t>
            </a:r>
            <a:endParaRPr lang="en-US" altLang="zh-CN" b="1" dirty="0" smtClean="0"/>
          </a:p>
          <a:p>
            <a:pPr eaLnBrk="1" hangingPunct="1">
              <a:spcBef>
                <a:spcPct val="0"/>
              </a:spcBef>
            </a:pPr>
            <a:r>
              <a:rPr lang="zh-CN" altLang="en-US" b="1" dirty="0" smtClean="0"/>
              <a:t>准备纸巾和试饮杯</a:t>
            </a:r>
            <a:endParaRPr lang="en-US" altLang="zh-CN" b="1" dirty="0" smtClean="0"/>
          </a:p>
          <a:p>
            <a:pPr eaLnBrk="1" hangingPunct="1">
              <a:spcBef>
                <a:spcPct val="0"/>
              </a:spcBef>
            </a:pPr>
            <a:endParaRPr lang="en-US" altLang="zh-CN" b="1" dirty="0" smtClean="0"/>
          </a:p>
          <a:p>
            <a:pPr eaLnBrk="1" hangingPunct="1">
              <a:spcBef>
                <a:spcPct val="0"/>
              </a:spcBef>
            </a:pPr>
            <a:r>
              <a:rPr lang="zh-CN" altLang="en-US" b="1" dirty="0" smtClean="0"/>
              <a:t>欢迎、自我介绍、说明安排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b="1" dirty="0" smtClean="0"/>
              <a:t>欢迎参加我们的咖啡讲座，我的名字是张里琦，来自新中关店，</a:t>
            </a:r>
            <a:r>
              <a:rPr lang="en-US" altLang="zh-CN" b="1" dirty="0" smtClean="0"/>
              <a:t>2016</a:t>
            </a:r>
            <a:r>
              <a:rPr lang="zh-CN" altLang="en-US" b="1" dirty="0" smtClean="0"/>
              <a:t>年</a:t>
            </a:r>
            <a:r>
              <a:rPr lang="en-US" altLang="zh-CN" b="1" dirty="0" smtClean="0"/>
              <a:t>4</a:t>
            </a:r>
            <a:r>
              <a:rPr lang="zh-CN" altLang="en-US" b="1" dirty="0" smtClean="0"/>
              <a:t>月加入星巴克。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b="1" dirty="0" smtClean="0"/>
              <a:t>今天由我主持这次咖啡品尝活动。我们首先来了解一点咖啡知识，然后演示一种咖啡制作的方法，最后，我们来品尝咖啡。</a:t>
            </a:r>
          </a:p>
          <a:p>
            <a:pPr eaLnBrk="1" hangingPunct="1">
              <a:spcBef>
                <a:spcPct val="0"/>
              </a:spcBef>
            </a:pPr>
            <a:endParaRPr lang="zh-CN" altLang="en-US" b="1" dirty="0" smtClean="0"/>
          </a:p>
          <a:p>
            <a:pPr eaLnBrk="1" hangingPunct="1">
              <a:spcBef>
                <a:spcPct val="0"/>
              </a:spcBef>
            </a:pPr>
            <a:r>
              <a:rPr lang="zh-CN" altLang="en-US" b="1" dirty="0" smtClean="0"/>
              <a:t>可介绍自己比较喜欢咖啡就法师可颂。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62102-4342-41AF-9BA2-79F9A4B9FC8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介绍肯亚咖啡</a:t>
            </a:r>
            <a:endParaRPr lang="en-US" altLang="zh-CN" dirty="0" smtClean="0"/>
          </a:p>
          <a:p>
            <a:r>
              <a:rPr lang="zh-CN" altLang="en-US" dirty="0" smtClean="0"/>
              <a:t>肯亚具有强烈的酸度，也有多层次的醇度和风味。</a:t>
            </a:r>
            <a:endParaRPr lang="en-US" altLang="zh-CN" dirty="0" smtClean="0"/>
          </a:p>
          <a:p>
            <a:r>
              <a:rPr lang="zh-CN" altLang="en-US" dirty="0" smtClean="0"/>
              <a:t>味道简单说：强烈酸度、柑橘风味、中等到厚重的醇度。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橘子味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62102-4342-41AF-9BA2-79F9A4B9FC8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发展</a:t>
            </a:r>
            <a:endParaRPr lang="en-US" altLang="zh-CN" b="1" dirty="0" smtClean="0"/>
          </a:p>
          <a:p>
            <a:r>
              <a:rPr lang="en-US" altLang="zh-CN" dirty="0" smtClean="0"/>
              <a:t>  </a:t>
            </a:r>
            <a:r>
              <a:rPr lang="zh-CN" altLang="en-US" dirty="0" smtClean="0"/>
              <a:t>为什么风靡全球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特点</a:t>
            </a:r>
            <a:endParaRPr lang="en-US" altLang="zh-CN" dirty="0" smtClean="0"/>
          </a:p>
          <a:p>
            <a:r>
              <a:rPr lang="en-US" altLang="zh-CN" dirty="0" smtClean="0"/>
              <a:t>  </a:t>
            </a:r>
            <a:r>
              <a:rPr lang="zh-CN" altLang="en-US" dirty="0" smtClean="0"/>
              <a:t>与别的咖啡有什么不一样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制作</a:t>
            </a:r>
            <a:endParaRPr lang="en-US" altLang="zh-CN" dirty="0" smtClean="0"/>
          </a:p>
          <a:p>
            <a:r>
              <a:rPr lang="en-US" altLang="zh-CN" dirty="0" smtClean="0"/>
              <a:t>  </a:t>
            </a:r>
            <a:r>
              <a:rPr lang="zh-CN" altLang="en-US" dirty="0" smtClean="0"/>
              <a:t>制作一杯手冲咖啡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让顾客闻新鲜研磨的咖啡粉。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62102-4342-41AF-9BA2-79F9A4B9FC8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大多数的味觉是由鼻子感觉到的，鼻子可以闻到上千种气味，而舌头的味觉种类却少。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大力吮吸：这很重要，通过大力吮吸可以让咖啡充满整个口腔和上腭。可以使微妙的风味和方向达到鼻端。可以发出声音。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确认：咖啡在舌头上的厚重程度如何。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将自己的实际感受说出来。用自己的语言来说。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说任何要简洁。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演示品尝过程</a:t>
            </a:r>
            <a:endParaRPr lang="en-US" altLang="zh-CN" dirty="0" smtClean="0"/>
          </a:p>
          <a:p>
            <a:r>
              <a:rPr lang="zh-CN" altLang="en-US" dirty="0" smtClean="0"/>
              <a:t>让顾客品尝、邀请分享感受，如香味、风味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62102-4342-41AF-9BA2-79F9A4B9FC8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邀请提问</a:t>
            </a:r>
            <a:endParaRPr lang="en-US" altLang="zh-CN" dirty="0" smtClean="0"/>
          </a:p>
          <a:p>
            <a:r>
              <a:rPr lang="zh-CN" altLang="en-US" dirty="0" smtClean="0"/>
              <a:t>售卖咖啡豆</a:t>
            </a:r>
            <a:endParaRPr lang="en-US" altLang="zh-CN" dirty="0" smtClean="0"/>
          </a:p>
          <a:p>
            <a:r>
              <a:rPr lang="zh-CN" altLang="en-US" dirty="0" smtClean="0"/>
              <a:t>推广咖啡讲座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62102-4342-41AF-9BA2-79F9A4B9FC8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感谢大家参加本次品尝活动。您可以提问。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62102-4342-41AF-9BA2-79F9A4B9FC8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不同产地风味不同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拉丁美洲：产自拉丁美洲的咖啡因其传统而平和的风味而被著称。酸度舒爽、醇度清淡至中等，并带有柑橘味、果仁味或可可味。</a:t>
            </a:r>
            <a:endParaRPr lang="en-US" altLang="zh-CN" dirty="0" smtClean="0"/>
          </a:p>
          <a:p>
            <a:r>
              <a:rPr lang="zh-CN" altLang="en-US" dirty="0" smtClean="0"/>
              <a:t>非洲</a:t>
            </a:r>
            <a:r>
              <a:rPr lang="en-US" altLang="zh-CN" dirty="0" smtClean="0"/>
              <a:t>/</a:t>
            </a:r>
            <a:r>
              <a:rPr lang="zh-CN" altLang="en-US" dirty="0" smtClean="0"/>
              <a:t>阿拉伯地区：非洲地区盛产高品质的咖啡。酸度中等、醇度中等至浓郁，带有柑橘味和花香味。</a:t>
            </a:r>
            <a:endParaRPr lang="en-US" altLang="zh-CN" dirty="0" smtClean="0"/>
          </a:p>
          <a:p>
            <a:r>
              <a:rPr lang="zh-CN" altLang="en-US" dirty="0" smtClean="0"/>
              <a:t>亚洲</a:t>
            </a:r>
            <a:r>
              <a:rPr lang="en-US" altLang="zh-CN" dirty="0" smtClean="0"/>
              <a:t>/</a:t>
            </a:r>
            <a:r>
              <a:rPr lang="zh-CN" altLang="en-US" dirty="0" smtClean="0"/>
              <a:t>太平洋地区：酸度低、醇度浓郁；并伴有泥土芳香、香料味和草药味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62102-4342-41AF-9BA2-79F9A4B9FC8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咖啡树</a:t>
            </a:r>
            <a:r>
              <a:rPr lang="en-US" altLang="zh-CN" dirty="0" smtClean="0"/>
              <a:t>1</a:t>
            </a:r>
            <a:r>
              <a:rPr lang="zh-CN" altLang="en-US" dirty="0" smtClean="0"/>
              <a:t>年开</a:t>
            </a:r>
            <a:r>
              <a:rPr lang="en-US" altLang="zh-CN" dirty="0" smtClean="0"/>
              <a:t>1</a:t>
            </a:r>
            <a:r>
              <a:rPr lang="zh-CN" altLang="en-US" dirty="0" smtClean="0"/>
              <a:t>次花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62102-4342-41AF-9BA2-79F9A4B9FC8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每</a:t>
            </a:r>
            <a:r>
              <a:rPr lang="en-US" altLang="zh-CN" dirty="0" smtClean="0"/>
              <a:t>2.25kg</a:t>
            </a:r>
            <a:r>
              <a:rPr lang="zh-CN" altLang="en-US" dirty="0" smtClean="0"/>
              <a:t>咖啡浆果，可以加工出</a:t>
            </a:r>
            <a:r>
              <a:rPr lang="en-US" altLang="zh-CN" dirty="0" smtClean="0"/>
              <a:t>450g</a:t>
            </a:r>
            <a:r>
              <a:rPr lang="zh-CN" altLang="en-US" dirty="0" smtClean="0"/>
              <a:t>咖啡生豆。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62102-4342-41AF-9BA2-79F9A4B9FC8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加工方法对咖啡风味的影响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拉丁美洲咖啡：与胡桃搭配，以理解坚果味</a:t>
            </a:r>
            <a:endParaRPr lang="en-US" altLang="zh-CN" dirty="0" smtClean="0"/>
          </a:p>
          <a:p>
            <a:r>
              <a:rPr lang="zh-CN" altLang="en-US" dirty="0" smtClean="0"/>
              <a:t>非洲咖啡：与猕猴桃搭配，以理解水果味</a:t>
            </a:r>
            <a:endParaRPr lang="en-US" altLang="zh-CN" dirty="0" smtClean="0"/>
          </a:p>
          <a:p>
            <a:r>
              <a:rPr lang="zh-CN" altLang="en-US" dirty="0" smtClean="0"/>
              <a:t>亚洲</a:t>
            </a:r>
            <a:r>
              <a:rPr lang="en-US" altLang="zh-CN" dirty="0" smtClean="0"/>
              <a:t>/</a:t>
            </a:r>
            <a:r>
              <a:rPr lang="zh-CN" altLang="en-US" dirty="0" smtClean="0"/>
              <a:t>太平洋咖啡：与生蘑菇搭配，以理解“泥土芳香”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62102-4342-41AF-9BA2-79F9A4B9FC8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世界上有很多种类的阿拉比卡。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62102-4342-41AF-9BA2-79F9A4B9FC8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根据烘焙程度。</a:t>
            </a:r>
            <a:endParaRPr lang="en-US" altLang="zh-CN" dirty="0" smtClean="0"/>
          </a:p>
          <a:p>
            <a:r>
              <a:rPr lang="zh-CN" altLang="en-US" dirty="0" smtClean="0"/>
              <a:t>星巴克黄金烘焙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  </a:t>
            </a:r>
            <a:r>
              <a:rPr lang="zh-CN" altLang="en-US" dirty="0" smtClean="0"/>
              <a:t>酸度柔和、风味轻柔、微妙而圆润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如轻柳综合咖啡、闲庭综合咖啡</a:t>
            </a:r>
            <a:endParaRPr lang="en-US" altLang="zh-CN" dirty="0" smtClean="0"/>
          </a:p>
          <a:p>
            <a:r>
              <a:rPr lang="zh-CN" altLang="en-US" dirty="0" smtClean="0"/>
              <a:t>星巴克中度烘焙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醇度中等、风味平衡馥郁而圆润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早餐综合、派克市场、肯亚、哥伦比亚、凤舞祥云综合咖啡等</a:t>
            </a:r>
            <a:endParaRPr lang="en-US" altLang="zh-CN" dirty="0" smtClean="0"/>
          </a:p>
          <a:p>
            <a:r>
              <a:rPr lang="zh-CN" altLang="en-US" dirty="0" smtClean="0"/>
              <a:t>星巴克深度烘焙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酸度丰富厚重、风味浓郁而强烈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苏门答腊、佛罗娜、浓缩咖啡、意式烘焙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62102-4342-41AF-9BA2-79F9A4B9FC8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只要遵循</a:t>
            </a:r>
            <a:r>
              <a:rPr lang="en-US" altLang="zh-CN" dirty="0" smtClean="0"/>
              <a:t>4</a:t>
            </a:r>
            <a:r>
              <a:rPr lang="zh-CN" altLang="en-US" dirty="0" smtClean="0"/>
              <a:t>要素，就可以做出一杯美味的咖啡。</a:t>
            </a:r>
            <a:endParaRPr lang="en-US" altLang="zh-CN" dirty="0" smtClean="0"/>
          </a:p>
          <a:p>
            <a:r>
              <a:rPr lang="zh-CN" altLang="en-US" dirty="0" smtClean="0"/>
              <a:t>美味咖啡</a:t>
            </a:r>
            <a:r>
              <a:rPr lang="zh-CN" altLang="en-US" baseline="0" dirty="0" smtClean="0"/>
              <a:t>的水粉比例</a:t>
            </a:r>
            <a:r>
              <a:rPr lang="en-US" altLang="zh-CN" baseline="0" dirty="0" smtClean="0"/>
              <a:t>1:90</a:t>
            </a:r>
            <a:r>
              <a:rPr lang="zh-CN" altLang="en-US" baseline="0" dirty="0" smtClean="0"/>
              <a:t>：每</a:t>
            </a:r>
            <a:r>
              <a:rPr lang="en-US" altLang="zh-CN" baseline="0" dirty="0" smtClean="0"/>
              <a:t>10g</a:t>
            </a:r>
            <a:r>
              <a:rPr lang="zh-CN" altLang="en-US" baseline="0" dirty="0" smtClean="0"/>
              <a:t>（</a:t>
            </a:r>
            <a:r>
              <a:rPr lang="en-US" altLang="zh-CN" baseline="0" dirty="0" smtClean="0"/>
              <a:t>2</a:t>
            </a:r>
            <a:r>
              <a:rPr lang="zh-CN" altLang="en-US" baseline="0" dirty="0" smtClean="0"/>
              <a:t>勺）新鲜研磨咖啡粉，配</a:t>
            </a:r>
            <a:r>
              <a:rPr lang="en-US" altLang="zh-CN" baseline="0" dirty="0" smtClean="0"/>
              <a:t>180ml</a:t>
            </a:r>
            <a:r>
              <a:rPr lang="zh-CN" altLang="en-US" baseline="0" dirty="0" smtClean="0"/>
              <a:t>水。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zh-CN" altLang="en-US" dirty="0" smtClean="0"/>
              <a:t>有时粉少，反而会苦。因为粉少水多，意味着同样的粉被更多的水冲泡。在美味部分被萃取后，剩余的咖啡被过分萃取。</a:t>
            </a:r>
          </a:p>
          <a:p>
            <a:endParaRPr lang="zh-CN" altLang="en-US" dirty="0" smtClean="0"/>
          </a:p>
          <a:p>
            <a:r>
              <a:rPr lang="zh-CN" altLang="en-US" smtClean="0"/>
              <a:t>研磨度：不同设备使用不同研磨粗细。如意式咖啡机要求粉相对细，而手冲相对粗一些。法压就更粗一些。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62102-4342-41AF-9BA2-79F9A4B9FC8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香味 </a:t>
            </a:r>
            <a:r>
              <a:rPr lang="en-US" altLang="zh-CN" dirty="0" smtClean="0"/>
              <a:t>Aroma</a:t>
            </a:r>
            <a:r>
              <a:rPr lang="zh-CN" altLang="en-US" dirty="0" smtClean="0"/>
              <a:t>：一种咖啡的味道首先是通过气味来表现的。您的味觉主要来自嗅觉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这就是气味芳香的咖啡让人满意的原因</a:t>
            </a:r>
            <a:endParaRPr lang="en-US" altLang="zh-CN" dirty="0" smtClean="0"/>
          </a:p>
          <a:p>
            <a:r>
              <a:rPr lang="zh-CN" altLang="en-US" dirty="0" smtClean="0"/>
              <a:t>酸度</a:t>
            </a:r>
            <a:r>
              <a:rPr lang="en-US" altLang="zh-CN" dirty="0" smtClean="0"/>
              <a:t>Acidity </a:t>
            </a:r>
            <a:r>
              <a:rPr lang="zh-CN" altLang="en-US" dirty="0" smtClean="0"/>
              <a:t>：酸度一词并不是指味道发酸或者发苦的程度，酸度意味着味道的活泼、浓烈、清新程度。要想明白酸度的高低到底是怎么一回事，您可以想象纯水与气泡水之间的区别。是感受到的酸味。</a:t>
            </a:r>
            <a:endParaRPr lang="en-US" altLang="zh-CN" dirty="0" smtClean="0"/>
          </a:p>
          <a:p>
            <a:r>
              <a:rPr lang="zh-CN" altLang="en-US" dirty="0" smtClean="0"/>
              <a:t>醇度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：舌头所感觉道德一种饮料的重量或者密度。饮料的醇度有低有高。醇度低在舌头上停留的时间短，醇度高在舌头上停留的时间常，让人感觉浓郁。</a:t>
            </a:r>
            <a:endParaRPr lang="en-US" altLang="zh-CN" dirty="0" smtClean="0"/>
          </a:p>
          <a:p>
            <a:r>
              <a:rPr lang="zh-CN" altLang="en-US" dirty="0" smtClean="0"/>
              <a:t>风味 </a:t>
            </a:r>
            <a:r>
              <a:rPr lang="en-US" altLang="zh-CN" dirty="0" smtClean="0"/>
              <a:t>Flavor</a:t>
            </a:r>
            <a:r>
              <a:rPr lang="zh-CN" altLang="en-US" dirty="0" smtClean="0"/>
              <a:t>：这是由气味、酸度、醇度融合在一起给人留下的一种总体印象。提到咖啡的味道，您会想起什么来呢？比如柑橘味、可可味、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62102-4342-41AF-9BA2-79F9A4B9FC8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5/6/2017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5/6/2017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5/6/2017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5/6/2017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任意多边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任意多边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任意多边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任意多边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任意多边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任意多边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任意多边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任意多边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任意多边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任意多边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任意多边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5/6/2017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5/6/2017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5/6/2017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5/6/2017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5/6/2017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5/6/2017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接连接符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接连接符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接连接符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5/6/2017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5/6/2017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899592" y="2564904"/>
            <a:ext cx="7772400" cy="19751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从咖啡树到一杯咖啡</a:t>
            </a:r>
            <a:endParaRPr kumimoji="0" lang="zh-CN" altLang="en-US" sz="48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6732240" y="5877272"/>
            <a:ext cx="2196752" cy="648072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新中关店 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Ricky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4208" y="1052736"/>
            <a:ext cx="22322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咖啡</a:t>
            </a:r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要素</a:t>
            </a:r>
            <a:endParaRPr lang="en-US" altLang="zh-CN" sz="2800" b="1" dirty="0" smtClean="0"/>
          </a:p>
          <a:p>
            <a:r>
              <a:rPr lang="en-US" altLang="zh-CN" sz="2000" dirty="0" smtClean="0">
                <a:latin typeface="+mn-ea"/>
              </a:rPr>
              <a:t>	</a:t>
            </a:r>
          </a:p>
          <a:p>
            <a:r>
              <a:rPr lang="en-US" altLang="zh-CN" sz="2000" dirty="0" smtClean="0">
                <a:latin typeface="+mn-ea"/>
              </a:rPr>
              <a:t>	</a:t>
            </a:r>
            <a:r>
              <a:rPr lang="zh-CN" altLang="en-US" sz="2000" dirty="0" smtClean="0">
                <a:solidFill>
                  <a:srgbClr val="FFFF00"/>
                </a:solidFill>
                <a:latin typeface="+mn-ea"/>
              </a:rPr>
              <a:t>比例</a:t>
            </a:r>
            <a:endParaRPr lang="en-US" altLang="zh-CN" sz="2000" dirty="0" smtClean="0">
              <a:solidFill>
                <a:srgbClr val="FFFF00"/>
              </a:solidFill>
              <a:latin typeface="+mn-ea"/>
            </a:endParaRPr>
          </a:p>
          <a:p>
            <a:r>
              <a:rPr lang="en-US" altLang="zh-CN" sz="2000" dirty="0" smtClean="0">
                <a:solidFill>
                  <a:srgbClr val="FFFF00"/>
                </a:solidFill>
                <a:latin typeface="+mn-ea"/>
              </a:rPr>
              <a:t>	</a:t>
            </a:r>
          </a:p>
          <a:p>
            <a:r>
              <a:rPr lang="en-US" altLang="zh-CN" sz="2000" dirty="0" smtClean="0">
                <a:solidFill>
                  <a:srgbClr val="FFFF00"/>
                </a:solidFill>
                <a:latin typeface="+mn-ea"/>
              </a:rPr>
              <a:t>	</a:t>
            </a:r>
            <a:r>
              <a:rPr lang="zh-CN" altLang="en-US" sz="2000" dirty="0" smtClean="0">
                <a:solidFill>
                  <a:srgbClr val="FFFF00"/>
                </a:solidFill>
                <a:latin typeface="+mn-ea"/>
              </a:rPr>
              <a:t>研磨</a:t>
            </a:r>
            <a:endParaRPr lang="en-US" altLang="zh-CN" sz="2000" dirty="0" smtClean="0">
              <a:solidFill>
                <a:srgbClr val="FFFF00"/>
              </a:solidFill>
              <a:latin typeface="+mn-ea"/>
            </a:endParaRPr>
          </a:p>
          <a:p>
            <a:r>
              <a:rPr lang="en-US" altLang="zh-CN" sz="2000" dirty="0" smtClean="0">
                <a:solidFill>
                  <a:srgbClr val="FFFF00"/>
                </a:solidFill>
                <a:latin typeface="+mn-ea"/>
              </a:rPr>
              <a:t>	</a:t>
            </a:r>
          </a:p>
          <a:p>
            <a:r>
              <a:rPr lang="en-US" altLang="zh-CN" sz="2000" dirty="0" smtClean="0">
                <a:solidFill>
                  <a:srgbClr val="FFFF00"/>
                </a:solidFill>
                <a:latin typeface="+mn-ea"/>
              </a:rPr>
              <a:t>	</a:t>
            </a:r>
            <a:r>
              <a:rPr lang="zh-CN" altLang="en-US" sz="2000" dirty="0" smtClean="0">
                <a:solidFill>
                  <a:srgbClr val="FFFF00"/>
                </a:solidFill>
                <a:latin typeface="+mn-ea"/>
              </a:rPr>
              <a:t>水</a:t>
            </a:r>
            <a:endParaRPr lang="en-US" altLang="zh-CN" sz="2000" dirty="0" smtClean="0">
              <a:solidFill>
                <a:srgbClr val="FFFF00"/>
              </a:solidFill>
              <a:latin typeface="+mn-ea"/>
            </a:endParaRPr>
          </a:p>
          <a:p>
            <a:r>
              <a:rPr lang="en-US" altLang="zh-CN" sz="2000" dirty="0" smtClean="0">
                <a:solidFill>
                  <a:srgbClr val="FFFF00"/>
                </a:solidFill>
                <a:latin typeface="+mn-ea"/>
              </a:rPr>
              <a:t>	</a:t>
            </a:r>
          </a:p>
          <a:p>
            <a:r>
              <a:rPr lang="en-US" altLang="zh-CN" sz="2000" dirty="0" smtClean="0">
                <a:solidFill>
                  <a:srgbClr val="FFFF00"/>
                </a:solidFill>
                <a:latin typeface="+mn-ea"/>
              </a:rPr>
              <a:t>	</a:t>
            </a:r>
            <a:r>
              <a:rPr lang="zh-CN" altLang="en-US" sz="2000" dirty="0" smtClean="0">
                <a:solidFill>
                  <a:srgbClr val="FFFF00"/>
                </a:solidFill>
                <a:latin typeface="+mn-ea"/>
              </a:rPr>
              <a:t>新鲜度</a:t>
            </a:r>
            <a:endParaRPr lang="en-US" altLang="zh-CN" sz="2000" dirty="0" smtClean="0">
              <a:solidFill>
                <a:srgbClr val="FFFF00"/>
              </a:solidFill>
              <a:latin typeface="+mn-ea"/>
            </a:endParaRPr>
          </a:p>
        </p:txBody>
      </p:sp>
      <p:pic>
        <p:nvPicPr>
          <p:cNvPr id="3" name="图片 2" descr="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3"/>
            <a:ext cx="2279518" cy="4320481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79512" y="260648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七、煮制</a:t>
            </a:r>
            <a:endParaRPr kumimoji="0" lang="zh-CN" alt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5273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+mn-ea"/>
              </a:rPr>
              <a:t>人类味觉</a:t>
            </a:r>
            <a:endParaRPr lang="en-US" altLang="zh-CN" sz="2800" b="1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	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酸、甜、苦、咸、鲜</a:t>
            </a:r>
            <a:endParaRPr lang="en-US" altLang="zh-CN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9512" y="2780928"/>
            <a:ext cx="30963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咖啡品尝</a:t>
            </a:r>
            <a:endParaRPr lang="en-US" altLang="zh-CN" sz="2800" b="1" dirty="0" smtClean="0"/>
          </a:p>
          <a:p>
            <a:r>
              <a:rPr lang="en-US" altLang="zh-CN" sz="2000" dirty="0" smtClean="0">
                <a:latin typeface="+mn-ea"/>
              </a:rPr>
              <a:t>	</a:t>
            </a:r>
          </a:p>
          <a:p>
            <a:r>
              <a:rPr lang="en-US" altLang="zh-CN" sz="2000" dirty="0" smtClean="0">
                <a:latin typeface="+mn-ea"/>
              </a:rPr>
              <a:t>	</a:t>
            </a:r>
            <a:r>
              <a:rPr lang="zh-CN" altLang="en-US" sz="2000" dirty="0" smtClean="0">
                <a:solidFill>
                  <a:srgbClr val="FFFF00"/>
                </a:solidFill>
                <a:latin typeface="+mn-ea"/>
              </a:rPr>
              <a:t>香味</a:t>
            </a:r>
            <a:r>
              <a:rPr lang="en-US" altLang="zh-CN" sz="2000" dirty="0" smtClean="0">
                <a:solidFill>
                  <a:srgbClr val="FFFF00"/>
                </a:solidFill>
                <a:latin typeface="+mn-ea"/>
              </a:rPr>
              <a:t>Aroma</a:t>
            </a:r>
          </a:p>
          <a:p>
            <a:r>
              <a:rPr lang="en-US" altLang="zh-CN" sz="2000" dirty="0" smtClean="0">
                <a:solidFill>
                  <a:srgbClr val="FFFF00"/>
                </a:solidFill>
                <a:latin typeface="+mn-ea"/>
              </a:rPr>
              <a:t>	</a:t>
            </a:r>
          </a:p>
          <a:p>
            <a:r>
              <a:rPr lang="en-US" altLang="zh-CN" sz="2000" dirty="0" smtClean="0">
                <a:solidFill>
                  <a:srgbClr val="FFFF00"/>
                </a:solidFill>
                <a:latin typeface="+mn-ea"/>
              </a:rPr>
              <a:t>	</a:t>
            </a:r>
            <a:r>
              <a:rPr lang="zh-CN" altLang="en-US" sz="2000" dirty="0" smtClean="0">
                <a:solidFill>
                  <a:srgbClr val="FFFF00"/>
                </a:solidFill>
                <a:latin typeface="+mn-ea"/>
              </a:rPr>
              <a:t>酸度</a:t>
            </a:r>
            <a:r>
              <a:rPr lang="en-US" altLang="zh-CN" sz="2000" dirty="0" smtClean="0">
                <a:solidFill>
                  <a:srgbClr val="FFFF00"/>
                </a:solidFill>
                <a:latin typeface="+mn-ea"/>
              </a:rPr>
              <a:t>Acidity</a:t>
            </a:r>
          </a:p>
          <a:p>
            <a:r>
              <a:rPr lang="en-US" altLang="zh-CN" sz="2000" dirty="0" smtClean="0">
                <a:solidFill>
                  <a:srgbClr val="FFFF00"/>
                </a:solidFill>
                <a:latin typeface="+mn-ea"/>
              </a:rPr>
              <a:t>	</a:t>
            </a:r>
          </a:p>
          <a:p>
            <a:r>
              <a:rPr lang="en-US" altLang="zh-CN" sz="2000" dirty="0" smtClean="0">
                <a:solidFill>
                  <a:srgbClr val="FFFF00"/>
                </a:solidFill>
                <a:latin typeface="+mn-ea"/>
              </a:rPr>
              <a:t>	</a:t>
            </a:r>
            <a:r>
              <a:rPr lang="zh-CN" altLang="en-US" sz="2000" dirty="0" smtClean="0">
                <a:solidFill>
                  <a:srgbClr val="FFFF00"/>
                </a:solidFill>
                <a:latin typeface="+mn-ea"/>
              </a:rPr>
              <a:t>醇度</a:t>
            </a:r>
            <a:r>
              <a:rPr lang="en-US" altLang="zh-CN" sz="2000" dirty="0" smtClean="0">
                <a:solidFill>
                  <a:srgbClr val="FFFF00"/>
                </a:solidFill>
                <a:latin typeface="+mn-ea"/>
              </a:rPr>
              <a:t>Body</a:t>
            </a:r>
          </a:p>
          <a:p>
            <a:r>
              <a:rPr lang="en-US" altLang="zh-CN" sz="2000" dirty="0" smtClean="0">
                <a:solidFill>
                  <a:srgbClr val="FFFF00"/>
                </a:solidFill>
                <a:latin typeface="+mn-ea"/>
              </a:rPr>
              <a:t>	</a:t>
            </a:r>
          </a:p>
          <a:p>
            <a:r>
              <a:rPr lang="en-US" altLang="zh-CN" sz="2000" dirty="0" smtClean="0">
                <a:solidFill>
                  <a:srgbClr val="FFFF00"/>
                </a:solidFill>
                <a:latin typeface="+mn-ea"/>
              </a:rPr>
              <a:t>	</a:t>
            </a:r>
            <a:r>
              <a:rPr lang="zh-CN" altLang="en-US" sz="2000" dirty="0" smtClean="0">
                <a:solidFill>
                  <a:srgbClr val="FFFF00"/>
                </a:solidFill>
                <a:latin typeface="+mn-ea"/>
              </a:rPr>
              <a:t>风味</a:t>
            </a:r>
            <a:r>
              <a:rPr lang="en-US" altLang="zh-CN" sz="2000" dirty="0" smtClean="0">
                <a:solidFill>
                  <a:srgbClr val="FFFF00"/>
                </a:solidFill>
                <a:latin typeface="+mn-ea"/>
              </a:rPr>
              <a:t>Flavor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41490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不代表</a:t>
            </a:r>
            <a:r>
              <a:rPr lang="en-US" altLang="zh-CN" dirty="0" smtClean="0"/>
              <a:t>pH</a:t>
            </a:r>
            <a:r>
              <a:rPr lang="zh-CN" altLang="en-US" dirty="0" smtClean="0"/>
              <a:t>值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肯亚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3"/>
            <a:ext cx="2692319" cy="4320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164288" y="1052736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b="1" dirty="0" smtClean="0">
                <a:solidFill>
                  <a:srgbClr val="FFC000"/>
                </a:solidFill>
                <a:latin typeface="+mn-ea"/>
              </a:rPr>
              <a:t>肯亚 </a:t>
            </a:r>
            <a:r>
              <a:rPr lang="en-US" altLang="zh-CN" sz="4000" b="1" dirty="0" smtClean="0">
                <a:solidFill>
                  <a:srgbClr val="FFC000"/>
                </a:solidFill>
                <a:latin typeface="+mn-ea"/>
              </a:rPr>
              <a:t>KENYA</a:t>
            </a:r>
            <a:endParaRPr lang="zh-CN" altLang="en-US" sz="4000" b="1" dirty="0">
              <a:solidFill>
                <a:srgbClr val="FFC000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1124745"/>
            <a:ext cx="32403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描述：</a:t>
            </a:r>
            <a:r>
              <a:rPr lang="zh-CN" altLang="en-US" sz="1600" dirty="0" smtClean="0"/>
              <a:t>优质的阿拉比卡波旁种，美妙绝伦的芳香和明亮的酸度，淡淡的水果香。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b="1" dirty="0" smtClean="0"/>
              <a:t>产地：</a:t>
            </a:r>
            <a:r>
              <a:rPr lang="zh-CN" altLang="en-US" sz="1600" dirty="0" smtClean="0"/>
              <a:t>非洲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阿拉伯地区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b="1" dirty="0" smtClean="0"/>
              <a:t>加工方法：</a:t>
            </a:r>
            <a:r>
              <a:rPr lang="zh-CN" altLang="en-US" sz="1600" dirty="0" smtClean="0"/>
              <a:t>水洗法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b="1" dirty="0" smtClean="0"/>
              <a:t>风味：</a:t>
            </a:r>
            <a:r>
              <a:rPr lang="zh-CN" altLang="en-US" sz="1600" dirty="0" smtClean="0"/>
              <a:t>葡萄柚味，浆果味</a:t>
            </a:r>
            <a:endParaRPr lang="en-US" altLang="zh-CN" sz="1600" dirty="0" smtClean="0"/>
          </a:p>
          <a:p>
            <a:endParaRPr lang="en-US" altLang="zh-CN" sz="1600" b="1" dirty="0" smtClean="0"/>
          </a:p>
          <a:p>
            <a:r>
              <a:rPr lang="zh-CN" altLang="en-US" sz="1600" b="1" dirty="0" smtClean="0"/>
              <a:t>酸度：</a:t>
            </a:r>
            <a:r>
              <a:rPr lang="zh-CN" altLang="en-US" sz="1600" dirty="0" smtClean="0"/>
              <a:t>较高</a:t>
            </a:r>
            <a:endParaRPr lang="en-US" altLang="zh-CN" sz="1600" dirty="0" smtClean="0"/>
          </a:p>
          <a:p>
            <a:endParaRPr lang="en-US" altLang="zh-CN" sz="1600" b="1" dirty="0" smtClean="0"/>
          </a:p>
          <a:p>
            <a:r>
              <a:rPr lang="zh-CN" altLang="en-US" sz="1600" b="1" dirty="0" smtClean="0"/>
              <a:t>醇度：</a:t>
            </a:r>
            <a:r>
              <a:rPr lang="zh-CN" altLang="en-US" sz="1600" dirty="0" smtClean="0"/>
              <a:t>中等</a:t>
            </a:r>
            <a:endParaRPr lang="en-US" altLang="zh-CN" sz="1600" dirty="0" smtClean="0"/>
          </a:p>
          <a:p>
            <a:endParaRPr lang="en-US" altLang="zh-CN" sz="1600" b="1" dirty="0" smtClean="0"/>
          </a:p>
          <a:p>
            <a:r>
              <a:rPr lang="zh-CN" altLang="en-US" sz="1600" b="1" dirty="0" smtClean="0"/>
              <a:t>食品搭配建议：</a:t>
            </a:r>
            <a:r>
              <a:rPr lang="zh-CN" altLang="en-US" sz="1600" dirty="0" smtClean="0"/>
              <a:t>葡萄柚、柳橙、葡萄干、浆果</a:t>
            </a:r>
            <a:endParaRPr lang="zh-CN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59492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带您品尝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摩卡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1124744"/>
            <a:ext cx="1403898" cy="1786272"/>
          </a:xfrm>
          <a:prstGeom prst="rect">
            <a:avLst/>
          </a:prstGeom>
        </p:spPr>
      </p:pic>
      <p:pic>
        <p:nvPicPr>
          <p:cNvPr id="4" name="图片 3" descr="手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2728286" cy="1810331"/>
          </a:xfrm>
          <a:prstGeom prst="rect">
            <a:avLst/>
          </a:prstGeom>
        </p:spPr>
      </p:pic>
      <p:pic>
        <p:nvPicPr>
          <p:cNvPr id="5" name="图片 4" descr="意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17032"/>
            <a:ext cx="2774620" cy="1817376"/>
          </a:xfrm>
          <a:prstGeom prst="rect">
            <a:avLst/>
          </a:prstGeom>
        </p:spPr>
      </p:pic>
      <p:pic>
        <p:nvPicPr>
          <p:cNvPr id="6" name="图片 5" descr="法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1124744"/>
            <a:ext cx="1872208" cy="1820561"/>
          </a:xfrm>
          <a:prstGeom prst="rect">
            <a:avLst/>
          </a:prstGeom>
        </p:spPr>
      </p:pic>
      <p:pic>
        <p:nvPicPr>
          <p:cNvPr id="8" name="图片 7" descr="虹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3717032"/>
            <a:ext cx="2232248" cy="1739077"/>
          </a:xfrm>
          <a:prstGeom prst="rect">
            <a:avLst/>
          </a:prstGeom>
        </p:spPr>
      </p:pic>
      <p:pic>
        <p:nvPicPr>
          <p:cNvPr id="9" name="图片 8" descr="冰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3717032"/>
            <a:ext cx="1292482" cy="19387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3768" y="6165304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哪个器具让您联想到咖啡？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29249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</a:rPr>
              <a:t>图</a:t>
            </a:r>
            <a:r>
              <a:rPr lang="en-US" altLang="zh-CN" b="1" dirty="0" smtClean="0">
                <a:latin typeface="+mn-ea"/>
              </a:rPr>
              <a:t>1</a:t>
            </a:r>
            <a:endParaRPr lang="zh-CN" altLang="en-US" b="1" dirty="0"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04048" y="2924944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图</a:t>
            </a:r>
            <a:r>
              <a:rPr lang="en-US" altLang="zh-CN" b="1" dirty="0" smtClean="0">
                <a:latin typeface="+mn-ea"/>
              </a:rPr>
              <a:t>2</a:t>
            </a:r>
            <a:endParaRPr lang="zh-CN" altLang="en-US" b="1" dirty="0"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40352" y="2924944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图</a:t>
            </a:r>
            <a:r>
              <a:rPr lang="en-US" altLang="zh-CN" b="1" dirty="0" smtClean="0">
                <a:latin typeface="+mn-ea"/>
              </a:rPr>
              <a:t>3</a:t>
            </a:r>
            <a:endParaRPr lang="zh-CN" altLang="en-US" b="1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</a:rPr>
              <a:t>图</a:t>
            </a:r>
            <a:r>
              <a:rPr lang="en-US" altLang="zh-CN" b="1" dirty="0" smtClean="0">
                <a:latin typeface="+mn-ea"/>
              </a:rPr>
              <a:t>4</a:t>
            </a:r>
            <a:endParaRPr lang="zh-CN" altLang="en-US" b="1" dirty="0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56612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</a:rPr>
              <a:t>图</a:t>
            </a:r>
            <a:r>
              <a:rPr lang="en-US" altLang="zh-CN" b="1" dirty="0" smtClean="0">
                <a:latin typeface="+mn-ea"/>
              </a:rPr>
              <a:t>6</a:t>
            </a:r>
            <a:endParaRPr lang="zh-CN" altLang="en-US" b="1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8064" y="54452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</a:rPr>
              <a:t>图</a:t>
            </a:r>
            <a:r>
              <a:rPr lang="en-US" altLang="zh-CN" b="1" dirty="0" smtClean="0">
                <a:latin typeface="+mn-ea"/>
              </a:rPr>
              <a:t>5</a:t>
            </a:r>
            <a:endParaRPr lang="zh-CN" altLang="en-US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67544" y="404664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图片 3" descr="手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2728286" cy="18103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06715" y="1052736"/>
            <a:ext cx="26372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手冲咖啡</a:t>
            </a:r>
            <a:r>
              <a:rPr lang="en-US" altLang="zh-CN" dirty="0" smtClean="0"/>
              <a:t> </a:t>
            </a:r>
          </a:p>
          <a:p>
            <a:endParaRPr lang="en-US" altLang="zh-CN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39552" y="3356992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起源</a:t>
            </a:r>
            <a:r>
              <a:rPr lang="zh-CN" altLang="en-US" dirty="0" smtClean="0"/>
              <a:t>：德国主妇的发明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梅利达本茨（</a:t>
            </a:r>
            <a:r>
              <a:rPr lang="en-US" altLang="zh-CN" dirty="0" err="1" smtClean="0"/>
              <a:t>Melitta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Bentz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     1908</a:t>
            </a:r>
            <a:r>
              <a:rPr lang="zh-CN" altLang="en-US" dirty="0" smtClean="0"/>
              <a:t>年</a:t>
            </a:r>
            <a:r>
              <a:rPr lang="en-US" altLang="zh-CN" dirty="0" smtClean="0"/>
              <a:t>7</a:t>
            </a:r>
            <a:r>
              <a:rPr lang="zh-CN" altLang="en-US" dirty="0" smtClean="0"/>
              <a:t>月</a:t>
            </a:r>
            <a:r>
              <a:rPr lang="en-US" altLang="zh-CN" dirty="0" smtClean="0"/>
              <a:t>8</a:t>
            </a:r>
            <a:r>
              <a:rPr lang="zh-CN" altLang="en-US" dirty="0" smtClean="0"/>
              <a:t>日，一名叫</a:t>
            </a:r>
            <a:r>
              <a:rPr lang="en-US" altLang="zh-CN" dirty="0" err="1" smtClean="0"/>
              <a:t>Melitta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Bentz</a:t>
            </a:r>
            <a:r>
              <a:rPr lang="zh-CN" altLang="en-US" dirty="0" smtClean="0"/>
              <a:t>的家庭妇女发明了咖啡滤纸。她一直试图寻找一种过滤咖啡的方法，直到她使用了她儿子包午餐用的吸墨纸。</a:t>
            </a:r>
            <a:endParaRPr lang="en-US" altLang="zh-CN" dirty="0" smtClean="0"/>
          </a:p>
          <a:p>
            <a:r>
              <a:rPr lang="en-US" altLang="zh-CN" dirty="0" smtClean="0"/>
              <a:t>  </a:t>
            </a:r>
            <a:r>
              <a:rPr lang="zh-CN" altLang="en-US" dirty="0" smtClean="0"/>
              <a:t>后来，她为自己的发现申请了专利并开设了一家公司，聘用自己的丈夫和儿子作为第一批雇员。至今全球的超市里都有销售</a:t>
            </a:r>
            <a:r>
              <a:rPr lang="en-US" altLang="zh-CN" dirty="0" err="1" smtClean="0"/>
              <a:t>Melitta</a:t>
            </a:r>
            <a:r>
              <a:rPr lang="zh-CN" altLang="en-US" dirty="0" smtClean="0"/>
              <a:t>的咖啡壶滤纸。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551723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滴滤咖啡</a:t>
            </a:r>
            <a:endParaRPr lang="en-US" altLang="zh-CN" dirty="0" smtClean="0"/>
          </a:p>
          <a:p>
            <a:r>
              <a:rPr lang="en-US" altLang="zh-CN" dirty="0" smtClean="0"/>
              <a:t>     </a:t>
            </a:r>
            <a:r>
              <a:rPr lang="zh-CN" altLang="en-US" dirty="0" smtClean="0"/>
              <a:t>滴滤咖啡的做法，简单说就是把咖啡粉放在一个漏斗里，上面浇上热水，由于地球引力的作用，咖啡就从底下流出来。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4288" y="177281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/>
              <a:t>    更加新鲜</a:t>
            </a:r>
            <a:endParaRPr lang="en-US" altLang="zh-CN" dirty="0" smtClean="0"/>
          </a:p>
          <a:p>
            <a:pPr algn="r"/>
            <a:r>
              <a:rPr lang="en-US" altLang="zh-CN" dirty="0" smtClean="0"/>
              <a:t>    </a:t>
            </a:r>
            <a:r>
              <a:rPr lang="zh-CN" altLang="en-US" dirty="0" smtClean="0"/>
              <a:t>口感丰富</a:t>
            </a:r>
            <a:endParaRPr lang="en-US" altLang="zh-CN" dirty="0" smtClean="0"/>
          </a:p>
          <a:p>
            <a:pPr algn="r"/>
            <a:r>
              <a:rPr lang="en-US" altLang="zh-CN" dirty="0" smtClean="0"/>
              <a:t>   </a:t>
            </a:r>
            <a:r>
              <a:rPr lang="zh-CN" altLang="en-US" dirty="0" smtClean="0"/>
              <a:t>与顾客互动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品尝</a:t>
            </a:r>
            <a:r>
              <a:rPr lang="en-US" altLang="zh-CN" dirty="0" smtClean="0"/>
              <a:t>4</a:t>
            </a:r>
            <a:r>
              <a:rPr lang="zh-CN" altLang="en-US" dirty="0" smtClean="0"/>
              <a:t>步骤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068960"/>
            <a:ext cx="1944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FF00"/>
                </a:solidFill>
                <a:latin typeface="+mn-ea"/>
              </a:rPr>
              <a:t>闻</a:t>
            </a:r>
            <a:endParaRPr lang="en-US" altLang="zh-CN" sz="3600" dirty="0" smtClean="0">
              <a:solidFill>
                <a:srgbClr val="FFFF00"/>
              </a:solidFill>
              <a:latin typeface="+mn-ea"/>
            </a:endParaRPr>
          </a:p>
          <a:p>
            <a:r>
              <a:rPr lang="en-US" altLang="zh-CN" sz="2000" dirty="0" smtClean="0">
                <a:solidFill>
                  <a:srgbClr val="FFFF00"/>
                </a:solidFill>
                <a:latin typeface="+mn-ea"/>
              </a:rPr>
              <a:t>Smell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气味</a:t>
            </a:r>
            <a:endParaRPr lang="en-US" altLang="zh-CN" dirty="0" smtClean="0"/>
          </a:p>
          <a:p>
            <a:r>
              <a:rPr lang="zh-CN" altLang="en-US" dirty="0" smtClean="0"/>
              <a:t>花香？</a:t>
            </a:r>
            <a:endParaRPr lang="en-US" altLang="zh-CN" dirty="0" smtClean="0"/>
          </a:p>
          <a:p>
            <a:r>
              <a:rPr lang="zh-CN" altLang="en-US" dirty="0" smtClean="0"/>
              <a:t>烟熏？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3140968"/>
            <a:ext cx="2088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大力吮吸</a:t>
            </a:r>
            <a:endParaRPr lang="en-US" altLang="zh-CN" sz="3200" dirty="0" smtClean="0">
              <a:solidFill>
                <a:srgbClr val="FFFF00"/>
              </a:solidFill>
            </a:endParaRPr>
          </a:p>
          <a:p>
            <a:r>
              <a:rPr lang="en-US" altLang="zh-CN" sz="2000" dirty="0" smtClean="0">
                <a:solidFill>
                  <a:srgbClr val="FFFF00"/>
                </a:solidFill>
              </a:rPr>
              <a:t>Suck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酸度</a:t>
            </a:r>
            <a:endParaRPr lang="en-US" altLang="zh-CN" dirty="0" smtClean="0"/>
          </a:p>
          <a:p>
            <a:r>
              <a:rPr lang="zh-CN" altLang="en-US" dirty="0" smtClean="0"/>
              <a:t>明亮？</a:t>
            </a:r>
            <a:endParaRPr lang="en-US" altLang="zh-CN" dirty="0" smtClean="0"/>
          </a:p>
          <a:p>
            <a:r>
              <a:rPr lang="zh-CN" altLang="en-US" dirty="0" smtClean="0"/>
              <a:t>活泼？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3068960"/>
            <a:ext cx="19442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latin typeface="+mn-ea"/>
              </a:rPr>
              <a:t>确认感受</a:t>
            </a:r>
            <a:endParaRPr lang="en-US" altLang="zh-CN" sz="3200" dirty="0" smtClean="0">
              <a:solidFill>
                <a:srgbClr val="FFFF00"/>
              </a:solidFill>
              <a:latin typeface="+mn-ea"/>
            </a:endParaRPr>
          </a:p>
          <a:p>
            <a:r>
              <a:rPr lang="en-US" altLang="zh-CN" sz="2000" dirty="0" err="1" smtClean="0">
                <a:solidFill>
                  <a:srgbClr val="FFFF00"/>
                </a:solidFill>
              </a:rPr>
              <a:t>Comfirmation</a:t>
            </a:r>
            <a:endParaRPr lang="en-US" altLang="zh-CN" sz="2000" dirty="0" smtClean="0">
              <a:solidFill>
                <a:srgbClr val="FFFF00"/>
              </a:solidFill>
            </a:endParaRPr>
          </a:p>
          <a:p>
            <a:endParaRPr lang="en-US" altLang="zh-CN" dirty="0" smtClean="0"/>
          </a:p>
          <a:p>
            <a:r>
              <a:rPr lang="zh-CN" altLang="en-US" dirty="0" smtClean="0"/>
              <a:t>醇度</a:t>
            </a:r>
            <a:endParaRPr lang="en-US" altLang="zh-CN" dirty="0" smtClean="0"/>
          </a:p>
          <a:p>
            <a:r>
              <a:rPr lang="zh-CN" altLang="en-US" dirty="0" smtClean="0"/>
              <a:t>轻盈？</a:t>
            </a:r>
            <a:endParaRPr lang="en-US" altLang="zh-CN" dirty="0" smtClean="0"/>
          </a:p>
          <a:p>
            <a:r>
              <a:rPr lang="zh-CN" altLang="en-US" dirty="0" smtClean="0"/>
              <a:t>醇厚？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99784" y="3068960"/>
            <a:ext cx="19442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描述</a:t>
            </a:r>
            <a:endParaRPr lang="en-US" altLang="zh-CN" sz="3200" dirty="0" smtClean="0">
              <a:solidFill>
                <a:srgbClr val="FFFF00"/>
              </a:solidFill>
            </a:endParaRPr>
          </a:p>
          <a:p>
            <a:r>
              <a:rPr lang="en-US" altLang="zh-CN" sz="2000" dirty="0" smtClean="0">
                <a:solidFill>
                  <a:srgbClr val="FFFF00"/>
                </a:solidFill>
              </a:rPr>
              <a:t>Describe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风味</a:t>
            </a:r>
            <a:endParaRPr lang="en-US" altLang="zh-CN" dirty="0" smtClean="0"/>
          </a:p>
          <a:p>
            <a:r>
              <a:rPr lang="zh-CN" altLang="en-US" dirty="0" smtClean="0"/>
              <a:t>可可？</a:t>
            </a:r>
            <a:endParaRPr lang="en-US" altLang="zh-CN" dirty="0" smtClean="0"/>
          </a:p>
          <a:p>
            <a:r>
              <a:rPr lang="zh-CN" altLang="en-US" dirty="0" smtClean="0"/>
              <a:t>浆果？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79512" y="260648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CN" altLang="en-US" sz="4000" spc="-100" dirty="0" smtClean="0">
                <a:solidFill>
                  <a:schemeClr val="tx2">
                    <a:satMod val="200000"/>
                  </a:schemeClr>
                </a:solidFill>
                <a:latin typeface="+mj-ea"/>
                <a:ea typeface="+mj-ea"/>
              </a:rPr>
              <a:t>八、品尝</a:t>
            </a:r>
            <a:endParaRPr lang="zh-CN" altLang="en-US" sz="4000" spc="-100" dirty="0">
              <a:solidFill>
                <a:schemeClr val="tx2">
                  <a:satMod val="20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683568" y="1484784"/>
            <a:ext cx="1368152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atin typeface="+mn-ea"/>
              </a:rPr>
              <a:t>1</a:t>
            </a:r>
            <a:endParaRPr lang="zh-CN" altLang="en-US" sz="4000" dirty="0">
              <a:latin typeface="+mn-ea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555776" y="1484784"/>
            <a:ext cx="1368152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atin typeface="+mn-ea"/>
              </a:rPr>
              <a:t>2</a:t>
            </a:r>
            <a:endParaRPr lang="zh-CN" altLang="en-US" sz="4000" dirty="0">
              <a:latin typeface="+mn-ea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4788024" y="1484784"/>
            <a:ext cx="1368152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atin typeface="+mn-ea"/>
              </a:rPr>
              <a:t>3</a:t>
            </a:r>
            <a:endParaRPr lang="zh-CN" altLang="en-US" sz="4000" dirty="0">
              <a:latin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308304" y="1772816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atin typeface="+mn-ea"/>
              </a:rPr>
              <a:t>4</a:t>
            </a:r>
            <a:endParaRPr lang="zh-CN" altLang="en-US" sz="4000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551723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为什么不同咖啡搭配不同食物呢？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79512" y="332656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spc="-100" noProof="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九、咖啡文化</a:t>
            </a:r>
            <a:endParaRPr kumimoji="0" lang="zh-CN" alt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13</a:t>
            </a:r>
            <a:r>
              <a:rPr lang="zh-CN" altLang="en-US" sz="2000" dirty="0" smtClean="0"/>
              <a:t>世纪，阿拉伯人发明烘焙咖啡豆的方法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1510</a:t>
            </a:r>
            <a:r>
              <a:rPr lang="zh-CN" altLang="en-US" sz="2000" dirty="0" smtClean="0"/>
              <a:t>，咖啡传到埃及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1530</a:t>
            </a:r>
            <a:r>
              <a:rPr lang="zh-CN" altLang="en-US" sz="2000" dirty="0" smtClean="0"/>
              <a:t>，咖啡传入大马士革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20</a:t>
            </a:r>
            <a:r>
              <a:rPr lang="zh-CN" altLang="en-US" sz="2000" dirty="0" smtClean="0"/>
              <a:t>世纪初，日本化学家发明速溶咖啡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1946</a:t>
            </a:r>
            <a:r>
              <a:rPr lang="zh-CN" altLang="en-US" sz="2000" dirty="0" smtClean="0"/>
              <a:t>，意大利人发明意式咖啡机</a:t>
            </a:r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4499992" y="2564904"/>
            <a:ext cx="4392488" cy="2376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木制桌椅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            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轻松的音乐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         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科学考究的咖啡器具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       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煮咖啡时的“嘶嘶”声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 做星冰乐时的“沙沙”声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咖啡香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1124744"/>
            <a:ext cx="17281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星巴克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020272" y="17728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/>
              <a:t>“ 第三空间”</a:t>
            </a:r>
            <a:endParaRPr lang="en-US" altLang="zh-CN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92080" y="5589240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也许有一天，这些会变得难忘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7" name="图片 6" descr="QQ图片20170505100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1124744"/>
            <a:ext cx="3888431" cy="4131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851920" y="2780928"/>
            <a:ext cx="1944216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谢谢</a:t>
            </a:r>
            <a:endParaRPr kumimoji="0" lang="zh-CN" altLang="en-US" sz="54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79512" y="260648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一、咖啡树</a:t>
            </a:r>
            <a:endParaRPr kumimoji="0" lang="zh-CN" alt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1052736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茜草科</a:t>
            </a:r>
            <a:endParaRPr lang="en-US" altLang="zh-CN" dirty="0" smtClean="0"/>
          </a:p>
          <a:p>
            <a:r>
              <a:rPr lang="zh-CN" altLang="en-US" dirty="0" smtClean="0"/>
              <a:t>多年生常绿灌木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经济作物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可以长到</a:t>
            </a:r>
            <a:r>
              <a:rPr lang="en-US" altLang="zh-CN" dirty="0" smtClean="0"/>
              <a:t>10</a:t>
            </a:r>
            <a:r>
              <a:rPr lang="zh-CN" altLang="en-US" dirty="0" smtClean="0"/>
              <a:t>米高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为了产量和便于采摘，修剪至</a:t>
            </a:r>
            <a:r>
              <a:rPr lang="en-US" altLang="zh-CN" dirty="0" smtClean="0"/>
              <a:t>1.8</a:t>
            </a:r>
            <a:r>
              <a:rPr lang="zh-CN" altLang="en-US" dirty="0" smtClean="0"/>
              <a:t>米以下</a:t>
            </a:r>
            <a:endParaRPr lang="zh-CN" altLang="en-US" dirty="0"/>
          </a:p>
        </p:txBody>
      </p:sp>
      <p:pic>
        <p:nvPicPr>
          <p:cNvPr id="5" name="图片 4" descr="1141152628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6052845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咖啡带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3"/>
            <a:ext cx="6061111" cy="33843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4208" y="105273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咖啡带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r>
              <a:rPr lang="zh-CN" altLang="en-US" dirty="0" smtClean="0"/>
              <a:t>南北回归线之间的赤道地带</a:t>
            </a:r>
            <a:endParaRPr lang="en-US" altLang="zh-CN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44208" y="242088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3</a:t>
            </a:r>
            <a:r>
              <a:rPr lang="zh-CN" altLang="en-US" b="1" dirty="0" smtClean="0">
                <a:solidFill>
                  <a:srgbClr val="FFFF00"/>
                </a:solidFill>
              </a:rPr>
              <a:t>大咖啡产区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r>
              <a:rPr lang="zh-CN" altLang="en-US" dirty="0" smtClean="0"/>
              <a:t>拉丁美洲</a:t>
            </a:r>
            <a:endParaRPr lang="en-US" altLang="zh-CN" dirty="0" smtClean="0"/>
          </a:p>
          <a:p>
            <a:r>
              <a:rPr lang="zh-CN" altLang="en-US" dirty="0" smtClean="0"/>
              <a:t>亚洲</a:t>
            </a:r>
            <a:r>
              <a:rPr lang="en-US" altLang="zh-CN" dirty="0" smtClean="0"/>
              <a:t>/</a:t>
            </a:r>
            <a:r>
              <a:rPr lang="zh-CN" altLang="en-US" dirty="0" smtClean="0"/>
              <a:t>太平洋地区</a:t>
            </a:r>
            <a:endParaRPr lang="en-US" altLang="zh-CN" dirty="0" smtClean="0"/>
          </a:p>
          <a:p>
            <a:r>
              <a:rPr lang="zh-CN" altLang="en-US" dirty="0" smtClean="0"/>
              <a:t>非洲</a:t>
            </a:r>
            <a:r>
              <a:rPr lang="en-US" altLang="zh-CN" dirty="0" smtClean="0"/>
              <a:t>/</a:t>
            </a:r>
            <a:r>
              <a:rPr lang="zh-CN" altLang="en-US" dirty="0" smtClean="0"/>
              <a:t>阿拉伯地区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79512" y="260648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二、开花</a:t>
            </a:r>
            <a:endParaRPr kumimoji="0" lang="zh-CN" alt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2" descr="114115331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3"/>
            <a:ext cx="6048672" cy="4072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4208" y="1052736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淡淡的</a:t>
            </a:r>
            <a:r>
              <a:rPr lang="zh-CN" altLang="en-US" dirty="0" smtClean="0">
                <a:solidFill>
                  <a:srgbClr val="FFFF00"/>
                </a:solidFill>
              </a:rPr>
              <a:t>茉莉花香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endParaRPr lang="en-US" altLang="zh-CN" dirty="0" smtClean="0"/>
          </a:p>
          <a:p>
            <a:r>
              <a:rPr lang="zh-CN" altLang="en-US" dirty="0" smtClean="0"/>
              <a:t>开花</a:t>
            </a:r>
            <a:r>
              <a:rPr lang="en-US" altLang="zh-CN" dirty="0" smtClean="0"/>
              <a:t>2-3</a:t>
            </a:r>
            <a:r>
              <a:rPr lang="zh-CN" altLang="en-US" dirty="0" smtClean="0"/>
              <a:t>天后凋谢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smtClean="0"/>
              <a:t>数个</a:t>
            </a:r>
            <a:r>
              <a:rPr lang="zh-CN" altLang="en-US" dirty="0" smtClean="0"/>
              <a:t>月后结果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79512" y="260648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三、咖啡果实</a:t>
            </a:r>
            <a:endParaRPr kumimoji="0" lang="zh-CN" alt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2" descr="1141151A6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6048672" cy="3992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4208" y="1052736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咖啡樱桃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r>
              <a:rPr lang="en-US" altLang="zh-CN" dirty="0" smtClean="0"/>
              <a:t>Coffee Cherry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直径</a:t>
            </a:r>
            <a:r>
              <a:rPr lang="en-US" altLang="zh-CN" dirty="0" smtClean="0"/>
              <a:t>1.5cm</a:t>
            </a:r>
          </a:p>
          <a:p>
            <a:r>
              <a:rPr lang="zh-CN" altLang="en-US" dirty="0" smtClean="0"/>
              <a:t>绿→黄→红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79512" y="260648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四</a:t>
            </a:r>
            <a:r>
              <a:rPr kumimoji="0" lang="zh-CN" alt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、生豆加工</a:t>
            </a:r>
            <a:endParaRPr kumimoji="0" lang="zh-CN" alt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2" descr="1141154J6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6063156" cy="3528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4208" y="1052736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>
                <a:solidFill>
                  <a:srgbClr val="FFFF00"/>
                </a:solidFill>
              </a:rPr>
              <a:t>  水洗法加工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endParaRPr lang="en-US" altLang="zh-CN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 smtClean="0">
                <a:solidFill>
                  <a:srgbClr val="FFFF00"/>
                </a:solidFill>
              </a:rPr>
              <a:t>  半水洗法加工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endParaRPr lang="en-US" altLang="zh-CN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mtClean="0">
                <a:solidFill>
                  <a:srgbClr val="FFFF00"/>
                </a:solidFill>
              </a:rPr>
              <a:t>  自然</a:t>
            </a:r>
            <a:r>
              <a:rPr lang="zh-CN" altLang="en-US" dirty="0" smtClean="0">
                <a:solidFill>
                  <a:srgbClr val="FFFF00"/>
                </a:solidFill>
              </a:rPr>
              <a:t>加工</a:t>
            </a:r>
            <a:endParaRPr lang="en-US" altLang="zh-CN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4208" y="1052736"/>
            <a:ext cx="255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两大品种：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FF00"/>
                </a:solidFill>
              </a:rPr>
              <a:t>阿拉比卡</a:t>
            </a:r>
            <a:r>
              <a:rPr lang="zh-CN" altLang="en-US" dirty="0" smtClean="0"/>
              <a:t>与</a:t>
            </a:r>
            <a:r>
              <a:rPr lang="zh-CN" altLang="en-US" dirty="0" smtClean="0">
                <a:solidFill>
                  <a:srgbClr val="FFFF00"/>
                </a:solidFill>
              </a:rPr>
              <a:t>罗伯斯特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4" name="图片 3" descr="阿拉比卡与罗伯斯特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6083923" cy="417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208" y="177281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星巴克选用优质阿拉比卡咖啡豆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79512" y="260648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五、烘焙</a:t>
            </a:r>
            <a:endParaRPr kumimoji="0" lang="zh-CN" alt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1052736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淀粉转化为糖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水分和二氧化碳挥发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表面形成油膜层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内部产生空隙</a:t>
            </a:r>
            <a:endParaRPr lang="en-US" altLang="zh-CN" dirty="0" smtClean="0"/>
          </a:p>
        </p:txBody>
      </p:sp>
      <p:pic>
        <p:nvPicPr>
          <p:cNvPr id="5" name="图片 4" descr="114115H92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5"/>
            <a:ext cx="4611777" cy="5256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4208" y="3429000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星巴克黄金烘焙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r>
              <a:rPr lang="en-US" altLang="zh-CN" dirty="0" smtClean="0"/>
              <a:t>     </a:t>
            </a:r>
            <a:r>
              <a:rPr lang="zh-CN" altLang="en-US" dirty="0" smtClean="0"/>
              <a:t>如轻柳、闲庭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>
                <a:solidFill>
                  <a:srgbClr val="FFFF00"/>
                </a:solidFill>
              </a:rPr>
              <a:t>星巴克中度烘焙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r>
              <a:rPr lang="en-US" altLang="zh-CN" dirty="0" smtClean="0"/>
              <a:t>     </a:t>
            </a:r>
            <a:r>
              <a:rPr lang="zh-CN" altLang="en-US" dirty="0" smtClean="0"/>
              <a:t>如早餐综合、派克市场、哥伦比亚、</a:t>
            </a:r>
            <a:r>
              <a:rPr lang="zh-CN" altLang="en-US" b="1" dirty="0" smtClean="0">
                <a:solidFill>
                  <a:srgbClr val="FFC000"/>
                </a:solidFill>
              </a:rPr>
              <a:t>肯亚</a:t>
            </a:r>
            <a:endParaRPr lang="en-US" altLang="zh-CN" b="1" dirty="0" smtClean="0">
              <a:solidFill>
                <a:srgbClr val="FFC000"/>
              </a:solidFill>
            </a:endParaRPr>
          </a:p>
          <a:p>
            <a:endParaRPr lang="en-US" altLang="zh-CN" b="1" dirty="0" smtClean="0">
              <a:solidFill>
                <a:srgbClr val="FFC000"/>
              </a:solidFill>
            </a:endParaRPr>
          </a:p>
          <a:p>
            <a:r>
              <a:rPr lang="zh-CN" altLang="en-US" b="1" dirty="0" smtClean="0">
                <a:solidFill>
                  <a:srgbClr val="FFFF00"/>
                </a:solidFill>
              </a:rPr>
              <a:t>星巴克深度烘焙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r>
              <a:rPr lang="zh-CN" altLang="en-US" dirty="0" smtClean="0"/>
              <a:t>     如浓缩、佛罗娜、苏门答腊</a:t>
            </a:r>
            <a:endParaRPr lang="en-US" altLang="zh-CN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79512" y="260648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六、研磨</a:t>
            </a:r>
            <a:endParaRPr kumimoji="0" lang="zh-CN" alt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2" descr="tim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3672408" cy="4205330"/>
          </a:xfrm>
          <a:prstGeom prst="rect">
            <a:avLst/>
          </a:prstGeom>
        </p:spPr>
      </p:pic>
      <p:pic>
        <p:nvPicPr>
          <p:cNvPr id="5" name="图片 4" descr="timg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24744"/>
            <a:ext cx="4176464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346</TotalTime>
  <Words>1406</Words>
  <Application>Microsoft Office PowerPoint</Application>
  <PresentationFormat>全屏显示(4:3)</PresentationFormat>
  <Paragraphs>248</Paragraphs>
  <Slides>18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Metro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User</cp:lastModifiedBy>
  <cp:revision>49</cp:revision>
  <dcterms:created xsi:type="dcterms:W3CDTF">2017-05-04T22:45:14Z</dcterms:created>
  <dcterms:modified xsi:type="dcterms:W3CDTF">2017-05-06T13:30:41Z</dcterms:modified>
</cp:coreProperties>
</file>